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handoutMasterIdLst>
    <p:handoutMasterId r:id="rId15"/>
  </p:handoutMasterIdLst>
  <p:sldIdLst>
    <p:sldId id="262" r:id="rId5"/>
    <p:sldId id="307" r:id="rId6"/>
    <p:sldId id="363" r:id="rId7"/>
    <p:sldId id="401" r:id="rId8"/>
    <p:sldId id="380" r:id="rId9"/>
    <p:sldId id="404" r:id="rId10"/>
    <p:sldId id="406" r:id="rId11"/>
    <p:sldId id="407" r:id="rId12"/>
    <p:sldId id="40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7" autoAdjust="0"/>
    <p:restoredTop sz="94704" autoAdjust="0"/>
  </p:normalViewPr>
  <p:slideViewPr>
    <p:cSldViewPr snapToGrid="0">
      <p:cViewPr varScale="1">
        <p:scale>
          <a:sx n="62" d="100"/>
          <a:sy n="62" d="100"/>
        </p:scale>
        <p:origin x="102" y="408"/>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10/27/2019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10/27/2019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147392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3044212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3229860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136057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599729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16545006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10/27/2019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10/27/2019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10/27/2019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10/27/2019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10/27/2019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10/27/2019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10/27/2019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10/27/2019</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Useful to the Master (Part 3)</a:t>
            </a:r>
          </a:p>
          <a:p>
            <a:pPr algn="ctr"/>
            <a:r>
              <a:rPr lang="en-US" sz="2800" dirty="0">
                <a:solidFill>
                  <a:schemeClr val="bg1"/>
                </a:solidFill>
              </a:rPr>
              <a:t>2 Timothy 2:20-26</a:t>
            </a:r>
          </a:p>
        </p:txBody>
      </p:sp>
    </p:spTree>
    <p:extLst>
      <p:ext uri="{BB962C8B-B14F-4D97-AF65-F5344CB8AC3E}">
        <p14:creationId xmlns:p14="http://schemas.microsoft.com/office/powerpoint/2010/main" val="11585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2:20-26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262979"/>
          </a:xfrm>
          <a:prstGeom prst="rect">
            <a:avLst/>
          </a:prstGeom>
          <a:noFill/>
          <a:ln>
            <a:noFill/>
          </a:ln>
        </p:spPr>
        <p:txBody>
          <a:bodyPr wrap="square" rtlCol="0">
            <a:spAutoFit/>
          </a:bodyPr>
          <a:lstStyle/>
          <a:p>
            <a:pPr algn="just"/>
            <a:r>
              <a:rPr lang="en-US" sz="2800" i="1" dirty="0">
                <a:solidFill>
                  <a:schemeClr val="bg1"/>
                </a:solidFill>
              </a:rPr>
              <a:t>20 Now in a large house there are not only gold and silver vessels, but also vessels of wood and of earthenware, and some to honor and some to dishonor. 21 Therefore, if anyone cleanses himself from these things, he will be a vessel for honor, sanctified, useful to the Master, prepared for every good work. 22 Now flee from youthful lusts and pursue righteousness, faith, love and peace, with those who call on the Lord from a pure heart. 23 But refuse foolish and ignorant speculations, knowing that they produce quarrels. 24 The Lord's bond-servant must not be quarrelsome, but be kind to all, able to teach, patient when wronged, 25 with gentleness correcting those who are in opposition, if perhaps God may grant them repentance leading to the knowledge of the truth, 26 and they may come to their senses and escape from the snare of the devil, having been held captive by him to do his will.</a:t>
            </a:r>
            <a:endParaRPr lang="en-US" sz="28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Thought</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707886"/>
          </a:xfrm>
          <a:prstGeom prst="rect">
            <a:avLst/>
          </a:prstGeom>
          <a:noFill/>
          <a:ln>
            <a:noFill/>
          </a:ln>
        </p:spPr>
        <p:txBody>
          <a:bodyPr wrap="square" rtlCol="0">
            <a:spAutoFit/>
          </a:bodyPr>
          <a:lstStyle/>
          <a:p>
            <a:pPr algn="ctr"/>
            <a:r>
              <a:rPr lang="en-US" sz="4000" i="1" dirty="0">
                <a:solidFill>
                  <a:schemeClr val="bg1"/>
                </a:solidFill>
              </a:rPr>
              <a:t>What is necessary to be useful to God?</a:t>
            </a:r>
            <a:endParaRPr lang="en-US" sz="4000" dirty="0">
              <a:solidFill>
                <a:schemeClr val="bg1"/>
              </a:solidFill>
            </a:endParaRPr>
          </a:p>
        </p:txBody>
      </p:sp>
    </p:spTree>
    <p:extLst>
      <p:ext uri="{BB962C8B-B14F-4D97-AF65-F5344CB8AC3E}">
        <p14:creationId xmlns:p14="http://schemas.microsoft.com/office/powerpoint/2010/main" val="3994204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Big Idea of 2 Timothy 2:20-26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200329"/>
          </a:xfrm>
          <a:prstGeom prst="rect">
            <a:avLst/>
          </a:prstGeom>
          <a:noFill/>
          <a:ln>
            <a:noFill/>
          </a:ln>
        </p:spPr>
        <p:txBody>
          <a:bodyPr wrap="square" rtlCol="0">
            <a:spAutoFit/>
          </a:bodyPr>
          <a:lstStyle/>
          <a:p>
            <a:pPr algn="just"/>
            <a:r>
              <a:rPr lang="en-US" sz="3600" dirty="0">
                <a:solidFill>
                  <a:schemeClr val="bg1"/>
                </a:solidFill>
              </a:rPr>
              <a:t>We must know, imitate, and develop the characteristics of a person God will use for His purposes.</a:t>
            </a:r>
          </a:p>
        </p:txBody>
      </p:sp>
      <p:sp>
        <p:nvSpPr>
          <p:cNvPr id="5" name="TextBox 4">
            <a:extLst>
              <a:ext uri="{FF2B5EF4-FFF2-40B4-BE49-F238E27FC236}">
                <a16:creationId xmlns:a16="http://schemas.microsoft.com/office/drawing/2014/main" id="{ADF7C03E-2A25-4A7C-A240-FE6EEF2AA078}"/>
              </a:ext>
            </a:extLst>
          </p:cNvPr>
          <p:cNvSpPr txBox="1"/>
          <p:nvPr/>
        </p:nvSpPr>
        <p:spPr>
          <a:xfrm>
            <a:off x="267222" y="2797476"/>
            <a:ext cx="11661731" cy="2554545"/>
          </a:xfrm>
          <a:prstGeom prst="rect">
            <a:avLst/>
          </a:prstGeom>
          <a:noFill/>
          <a:ln>
            <a:noFill/>
          </a:ln>
        </p:spPr>
        <p:txBody>
          <a:bodyPr wrap="square" rtlCol="0">
            <a:spAutoFit/>
          </a:bodyPr>
          <a:lstStyle/>
          <a:p>
            <a:pPr marL="571500" lvl="0" indent="-571500">
              <a:buFont typeface="+mj-lt"/>
              <a:buAutoNum type="romanUcPeriod"/>
            </a:pPr>
            <a:r>
              <a:rPr lang="en-US" sz="3200" dirty="0">
                <a:solidFill>
                  <a:schemeClr val="bg1"/>
                </a:solidFill>
              </a:rPr>
              <a:t>Be devoted to God (21-22)</a:t>
            </a:r>
          </a:p>
          <a:p>
            <a:pPr marL="571500" lvl="0" indent="-571500">
              <a:buFont typeface="+mj-lt"/>
              <a:buAutoNum type="romanUcPeriod"/>
            </a:pPr>
            <a:r>
              <a:rPr lang="en-US" sz="3200" dirty="0">
                <a:solidFill>
                  <a:schemeClr val="bg1"/>
                </a:solidFill>
              </a:rPr>
              <a:t>Be deserting youthful lusts (22a)</a:t>
            </a:r>
          </a:p>
          <a:p>
            <a:pPr marL="571500" lvl="0" indent="-571500">
              <a:buFont typeface="+mj-lt"/>
              <a:buAutoNum type="romanUcPeriod"/>
            </a:pPr>
            <a:r>
              <a:rPr lang="en-US" sz="3200" dirty="0">
                <a:solidFill>
                  <a:schemeClr val="bg1"/>
                </a:solidFill>
              </a:rPr>
              <a:t>Be developing Godly character (22b)</a:t>
            </a:r>
          </a:p>
          <a:p>
            <a:pPr marL="571500" lvl="0" indent="-571500">
              <a:buFont typeface="+mj-lt"/>
              <a:buAutoNum type="romanUcPeriod"/>
            </a:pPr>
            <a:r>
              <a:rPr lang="en-US" sz="3200" dirty="0">
                <a:solidFill>
                  <a:schemeClr val="bg1"/>
                </a:solidFill>
              </a:rPr>
              <a:t>Be developing Godly relationships (22c)</a:t>
            </a:r>
          </a:p>
          <a:p>
            <a:pPr marL="571500" lvl="0" indent="-571500">
              <a:buFont typeface="+mj-lt"/>
              <a:buAutoNum type="romanUcPeriod"/>
            </a:pPr>
            <a:r>
              <a:rPr lang="en-US" sz="3200" dirty="0">
                <a:solidFill>
                  <a:schemeClr val="bg1"/>
                </a:solidFill>
              </a:rPr>
              <a:t>Be determined to serve the Lord (23-26)</a:t>
            </a:r>
          </a:p>
        </p:txBody>
      </p:sp>
    </p:spTree>
    <p:extLst>
      <p:ext uri="{BB962C8B-B14F-4D97-AF65-F5344CB8AC3E}">
        <p14:creationId xmlns:p14="http://schemas.microsoft.com/office/powerpoint/2010/main" val="3846436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7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9500"/>
                            </p:stCondLst>
                            <p:childTnLst>
                              <p:par>
                                <p:cTn id="9" presetID="10" presetClass="entr" presetSubtype="0" fill="hold" nodeType="afterEffect">
                                  <p:stCondLst>
                                    <p:cond delay="7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12000"/>
                            </p:stCondLst>
                            <p:childTnLst>
                              <p:par>
                                <p:cTn id="13" presetID="10" presetClass="entr" presetSubtype="0" fill="hold" nodeType="afterEffect">
                                  <p:stCondLst>
                                    <p:cond delay="75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750"/>
                                        <p:tgtEl>
                                          <p:spTgt spid="5">
                                            <p:txEl>
                                              <p:pRg st="2" end="2"/>
                                            </p:txEl>
                                          </p:spTgt>
                                        </p:tgtEl>
                                      </p:cBhvr>
                                    </p:animEffect>
                                  </p:childTnLst>
                                </p:cTn>
                              </p:par>
                            </p:childTnLst>
                          </p:cTn>
                        </p:par>
                        <p:par>
                          <p:cTn id="16" fill="hold">
                            <p:stCondLst>
                              <p:cond delay="14500"/>
                            </p:stCondLst>
                            <p:childTnLst>
                              <p:par>
                                <p:cTn id="17" presetID="10" presetClass="entr" presetSubtype="0" fill="hold" nodeType="afterEffect">
                                  <p:stCondLst>
                                    <p:cond delay="75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750"/>
                                        <p:tgtEl>
                                          <p:spTgt spid="5">
                                            <p:txEl>
                                              <p:pRg st="3" end="3"/>
                                            </p:txEl>
                                          </p:spTgt>
                                        </p:tgtEl>
                                      </p:cBhvr>
                                    </p:animEffect>
                                  </p:childTnLst>
                                </p:cTn>
                              </p:par>
                            </p:childTnLst>
                          </p:cTn>
                        </p:par>
                        <p:par>
                          <p:cTn id="20" fill="hold">
                            <p:stCondLst>
                              <p:cond delay="17000"/>
                            </p:stCondLst>
                            <p:childTnLst>
                              <p:par>
                                <p:cTn id="21" presetID="10" presetClass="entr" presetSubtype="0" fill="hold" nodeType="afterEffect">
                                  <p:stCondLst>
                                    <p:cond delay="75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marL="857250" indent="-857250" algn="just">
              <a:buFont typeface="+mj-lt"/>
              <a:buAutoNum type="romanUcPeriod" startAt="4"/>
            </a:pPr>
            <a:r>
              <a:rPr lang="en-US" sz="3600" b="1" dirty="0">
                <a:solidFill>
                  <a:schemeClr val="bg1"/>
                </a:solidFill>
              </a:rPr>
              <a:t>Be developing godly relationships </a:t>
            </a:r>
            <a:r>
              <a:rPr lang="en-US" sz="3600" b="1" baseline="30000" dirty="0">
                <a:solidFill>
                  <a:schemeClr val="bg1"/>
                </a:solidFill>
              </a:rPr>
              <a:t>(2:22b)</a:t>
            </a: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1333170"/>
            <a:ext cx="11661731" cy="830997"/>
          </a:xfrm>
          <a:prstGeom prst="rect">
            <a:avLst/>
          </a:prstGeom>
          <a:noFill/>
          <a:ln>
            <a:noFill/>
          </a:ln>
        </p:spPr>
        <p:txBody>
          <a:bodyPr wrap="square" rtlCol="0">
            <a:spAutoFit/>
          </a:bodyPr>
          <a:lstStyle/>
          <a:p>
            <a:pPr algn="just"/>
            <a:r>
              <a:rPr lang="en-US" sz="2400" i="1" dirty="0">
                <a:solidFill>
                  <a:schemeClr val="bg1"/>
                </a:solidFill>
              </a:rPr>
              <a:t>Now flee from youthful lusts and pursue righteousness, faith, love and peace, with those who call on the Lord from a pure heart. </a:t>
            </a:r>
            <a:endParaRPr lang="en-US" sz="2400" dirty="0">
              <a:solidFill>
                <a:schemeClr val="bg1"/>
              </a:solidFill>
            </a:endParaRPr>
          </a:p>
        </p:txBody>
      </p:sp>
      <p:sp>
        <p:nvSpPr>
          <p:cNvPr id="7" name="TextBox 6">
            <a:extLst>
              <a:ext uri="{FF2B5EF4-FFF2-40B4-BE49-F238E27FC236}">
                <a16:creationId xmlns:a16="http://schemas.microsoft.com/office/drawing/2014/main" id="{1C55F78F-1397-4963-AEC1-45FF0EF56474}"/>
              </a:ext>
            </a:extLst>
          </p:cNvPr>
          <p:cNvSpPr txBox="1"/>
          <p:nvPr/>
        </p:nvSpPr>
        <p:spPr>
          <a:xfrm>
            <a:off x="337110" y="3408651"/>
            <a:ext cx="11661731" cy="1569660"/>
          </a:xfrm>
          <a:prstGeom prst="rect">
            <a:avLst/>
          </a:prstGeom>
          <a:noFill/>
          <a:ln>
            <a:noFill/>
          </a:ln>
        </p:spPr>
        <p:txBody>
          <a:bodyPr wrap="square" rtlCol="0">
            <a:spAutoFit/>
          </a:bodyPr>
          <a:lstStyle/>
          <a:p>
            <a:pPr algn="ctr"/>
            <a:r>
              <a:rPr lang="en-US" sz="3200" i="1" dirty="0">
                <a:solidFill>
                  <a:schemeClr val="bg1"/>
                </a:solidFill>
              </a:rPr>
              <a:t>“He who walks with wise men will be wise…”  (Proverbs 13:20a)</a:t>
            </a:r>
          </a:p>
          <a:p>
            <a:pPr algn="ctr"/>
            <a:endParaRPr lang="en-US" sz="3200" i="1" dirty="0">
              <a:solidFill>
                <a:schemeClr val="bg1"/>
              </a:solidFill>
            </a:endParaRPr>
          </a:p>
          <a:p>
            <a:pPr algn="ctr"/>
            <a:r>
              <a:rPr lang="en-US" sz="3200" i="1" dirty="0">
                <a:solidFill>
                  <a:schemeClr val="bg1"/>
                </a:solidFill>
              </a:rPr>
              <a:t>“Iron sharpens iron, So one man sharpens another.”  (Proverbs 27:17)</a:t>
            </a:r>
          </a:p>
        </p:txBody>
      </p:sp>
    </p:spTree>
    <p:extLst>
      <p:ext uri="{BB962C8B-B14F-4D97-AF65-F5344CB8AC3E}">
        <p14:creationId xmlns:p14="http://schemas.microsoft.com/office/powerpoint/2010/main" val="560657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750"/>
                                        <p:tgtEl>
                                          <p:spTgt spid="7">
                                            <p:txEl>
                                              <p:pRg st="0" end="0"/>
                                            </p:txEl>
                                          </p:spTgt>
                                        </p:tgtEl>
                                      </p:cBhvr>
                                    </p:animEffect>
                                  </p:childTnLst>
                                </p:cTn>
                              </p:par>
                            </p:childTnLst>
                          </p:cTn>
                        </p:par>
                        <p:par>
                          <p:cTn id="13" fill="hold">
                            <p:stCondLst>
                              <p:cond delay="1750"/>
                            </p:stCondLst>
                            <p:childTnLst>
                              <p:par>
                                <p:cTn id="14" presetID="10" presetClass="entr" presetSubtype="0" fill="hold" grpId="0" nodeType="afterEffect">
                                  <p:stCondLst>
                                    <p:cond delay="425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1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marL="857250" indent="-857250" algn="just">
              <a:buFont typeface="+mj-lt"/>
              <a:buAutoNum type="romanUcPeriod" startAt="5"/>
            </a:pPr>
            <a:r>
              <a:rPr lang="en-US" sz="3600" b="1" dirty="0">
                <a:solidFill>
                  <a:schemeClr val="bg1"/>
                </a:solidFill>
              </a:rPr>
              <a:t>Be determined to be God’s servant </a:t>
            </a:r>
            <a:r>
              <a:rPr lang="en-US" sz="3600" b="1" baseline="30000" dirty="0">
                <a:solidFill>
                  <a:schemeClr val="bg1"/>
                </a:solidFill>
              </a:rPr>
              <a:t>(2:23-26)</a:t>
            </a: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1333170"/>
            <a:ext cx="11661731" cy="1938992"/>
          </a:xfrm>
          <a:prstGeom prst="rect">
            <a:avLst/>
          </a:prstGeom>
          <a:noFill/>
          <a:ln>
            <a:noFill/>
          </a:ln>
        </p:spPr>
        <p:txBody>
          <a:bodyPr wrap="square" rtlCol="0">
            <a:spAutoFit/>
          </a:bodyPr>
          <a:lstStyle/>
          <a:p>
            <a:pPr algn="just"/>
            <a:r>
              <a:rPr lang="en-US" sz="2400" i="1" dirty="0">
                <a:solidFill>
                  <a:schemeClr val="bg1"/>
                </a:solidFill>
              </a:rPr>
              <a:t>23 But refuse foolish and ignorant speculations, knowing that they produce quarrels. 24 The Lord's bond-servant must not be quarrelsome, but be kind to all, able to teach, patient when wronged, 25 with gentleness correcting those who are in opposition, if perhaps God may grant them repentance leading to the knowledge of the truth, 26 and they may come to their senses and escape from the snare of the devil, having been held captive by him to do his will.</a:t>
            </a:r>
            <a:endParaRPr lang="en-US" sz="2400" dirty="0">
              <a:solidFill>
                <a:schemeClr val="bg1"/>
              </a:solidFill>
            </a:endParaRPr>
          </a:p>
        </p:txBody>
      </p:sp>
      <p:sp>
        <p:nvSpPr>
          <p:cNvPr id="5" name="TextBox 4">
            <a:extLst>
              <a:ext uri="{FF2B5EF4-FFF2-40B4-BE49-F238E27FC236}">
                <a16:creationId xmlns:a16="http://schemas.microsoft.com/office/drawing/2014/main" id="{2EA9D3B5-9F09-4816-8843-6251161BE82D}"/>
              </a:ext>
            </a:extLst>
          </p:cNvPr>
          <p:cNvSpPr txBox="1"/>
          <p:nvPr/>
        </p:nvSpPr>
        <p:spPr>
          <a:xfrm>
            <a:off x="304630" y="3497876"/>
            <a:ext cx="11661731" cy="523220"/>
          </a:xfrm>
          <a:prstGeom prst="rect">
            <a:avLst/>
          </a:prstGeom>
          <a:noFill/>
          <a:ln>
            <a:noFill/>
          </a:ln>
        </p:spPr>
        <p:txBody>
          <a:bodyPr wrap="square" rtlCol="0">
            <a:spAutoFit/>
          </a:bodyPr>
          <a:lstStyle/>
          <a:p>
            <a:pPr algn="just"/>
            <a:r>
              <a:rPr lang="en-US" sz="2800" i="1" dirty="0">
                <a:solidFill>
                  <a:schemeClr val="bg1"/>
                </a:solidFill>
              </a:rPr>
              <a:t>“bond-servant” –  </a:t>
            </a:r>
            <a:r>
              <a:rPr lang="en-US" sz="2800" i="1" dirty="0" err="1">
                <a:solidFill>
                  <a:schemeClr val="bg1"/>
                </a:solidFill>
              </a:rPr>
              <a:t>doulos</a:t>
            </a:r>
            <a:r>
              <a:rPr lang="en-US" sz="2800" i="1" dirty="0">
                <a:solidFill>
                  <a:schemeClr val="bg1"/>
                </a:solidFill>
              </a:rPr>
              <a:t> – slave or bond-slave</a:t>
            </a:r>
            <a:endParaRPr lang="en-US" sz="2800" dirty="0">
              <a:solidFill>
                <a:schemeClr val="bg1"/>
              </a:solidFill>
            </a:endParaRPr>
          </a:p>
        </p:txBody>
      </p:sp>
    </p:spTree>
    <p:extLst>
      <p:ext uri="{BB962C8B-B14F-4D97-AF65-F5344CB8AC3E}">
        <p14:creationId xmlns:p14="http://schemas.microsoft.com/office/powerpoint/2010/main" val="7247860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725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The characteristics of a “bond-servant”</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785652"/>
          </a:xfrm>
          <a:prstGeom prst="rect">
            <a:avLst/>
          </a:prstGeom>
          <a:noFill/>
          <a:ln>
            <a:noFill/>
          </a:ln>
        </p:spPr>
        <p:txBody>
          <a:bodyPr wrap="square" rtlCol="0">
            <a:spAutoFit/>
          </a:bodyPr>
          <a:lstStyle/>
          <a:p>
            <a:pPr marL="742950" indent="-742950" algn="just">
              <a:buAutoNum type="arabicPeriod"/>
            </a:pPr>
            <a:r>
              <a:rPr lang="en-US" sz="4000" i="1" dirty="0">
                <a:solidFill>
                  <a:schemeClr val="bg1"/>
                </a:solidFill>
              </a:rPr>
              <a:t>A bond-servant belongs to his Master (24a)</a:t>
            </a:r>
          </a:p>
          <a:p>
            <a:pPr marL="742950" indent="-742950" algn="just">
              <a:buAutoNum type="arabicPeriod"/>
            </a:pPr>
            <a:r>
              <a:rPr lang="en-US" sz="4000" i="1" dirty="0">
                <a:solidFill>
                  <a:schemeClr val="bg1"/>
                </a:solidFill>
              </a:rPr>
              <a:t>A bond-servant is kind (24b)</a:t>
            </a:r>
          </a:p>
          <a:p>
            <a:pPr marL="742950" indent="-742950" algn="just">
              <a:buAutoNum type="arabicPeriod"/>
            </a:pPr>
            <a:r>
              <a:rPr lang="en-US" sz="4000" i="1" dirty="0">
                <a:solidFill>
                  <a:schemeClr val="bg1"/>
                </a:solidFill>
              </a:rPr>
              <a:t>A bond-servant is able to teach (24c)</a:t>
            </a:r>
          </a:p>
          <a:p>
            <a:pPr marL="742950" indent="-742950" algn="just">
              <a:buAutoNum type="arabicPeriod"/>
            </a:pPr>
            <a:r>
              <a:rPr lang="en-US" sz="4000" i="1" dirty="0">
                <a:solidFill>
                  <a:schemeClr val="bg1"/>
                </a:solidFill>
              </a:rPr>
              <a:t>A bond-servant is patient (24d)</a:t>
            </a:r>
          </a:p>
          <a:p>
            <a:pPr marL="742950" indent="-742950" algn="just">
              <a:buAutoNum type="arabicPeriod"/>
            </a:pPr>
            <a:r>
              <a:rPr lang="en-US" sz="4000" i="1" dirty="0">
                <a:solidFill>
                  <a:schemeClr val="bg1"/>
                </a:solidFill>
              </a:rPr>
              <a:t>A bond-servant is gentle (25)</a:t>
            </a:r>
          </a:p>
          <a:p>
            <a:pPr marL="742950" indent="-742950" algn="just">
              <a:buAutoNum type="arabicPeriod"/>
            </a:pPr>
            <a:r>
              <a:rPr lang="en-US" sz="4000" i="1" dirty="0">
                <a:solidFill>
                  <a:schemeClr val="bg1"/>
                </a:solidFill>
              </a:rPr>
              <a:t>A bond-servant hopes in God (24-26)</a:t>
            </a:r>
            <a:endParaRPr lang="en-US" sz="4000" dirty="0">
              <a:solidFill>
                <a:schemeClr val="bg1"/>
              </a:solidFill>
            </a:endParaRPr>
          </a:p>
        </p:txBody>
      </p:sp>
    </p:spTree>
    <p:extLst>
      <p:ext uri="{BB962C8B-B14F-4D97-AF65-F5344CB8AC3E}">
        <p14:creationId xmlns:p14="http://schemas.microsoft.com/office/powerpoint/2010/main" val="3196024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75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75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Big Idea of 2 Timothy 2:20-26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200329"/>
          </a:xfrm>
          <a:prstGeom prst="rect">
            <a:avLst/>
          </a:prstGeom>
          <a:noFill/>
          <a:ln>
            <a:noFill/>
          </a:ln>
        </p:spPr>
        <p:txBody>
          <a:bodyPr wrap="square" rtlCol="0">
            <a:spAutoFit/>
          </a:bodyPr>
          <a:lstStyle/>
          <a:p>
            <a:pPr algn="just"/>
            <a:r>
              <a:rPr lang="en-US" sz="3600" dirty="0">
                <a:solidFill>
                  <a:schemeClr val="bg1"/>
                </a:solidFill>
              </a:rPr>
              <a:t>We must know, imitate, and develop the characteristics of a person God will use for His purposes.</a:t>
            </a:r>
          </a:p>
        </p:txBody>
      </p:sp>
      <p:sp>
        <p:nvSpPr>
          <p:cNvPr id="5" name="TextBox 4">
            <a:extLst>
              <a:ext uri="{FF2B5EF4-FFF2-40B4-BE49-F238E27FC236}">
                <a16:creationId xmlns:a16="http://schemas.microsoft.com/office/drawing/2014/main" id="{ADF7C03E-2A25-4A7C-A240-FE6EEF2AA078}"/>
              </a:ext>
            </a:extLst>
          </p:cNvPr>
          <p:cNvSpPr txBox="1"/>
          <p:nvPr/>
        </p:nvSpPr>
        <p:spPr>
          <a:xfrm>
            <a:off x="267222" y="2797476"/>
            <a:ext cx="11661731" cy="2554545"/>
          </a:xfrm>
          <a:prstGeom prst="rect">
            <a:avLst/>
          </a:prstGeom>
          <a:noFill/>
          <a:ln>
            <a:noFill/>
          </a:ln>
        </p:spPr>
        <p:txBody>
          <a:bodyPr wrap="square" rtlCol="0">
            <a:spAutoFit/>
          </a:bodyPr>
          <a:lstStyle/>
          <a:p>
            <a:pPr marL="571500" lvl="0" indent="-571500">
              <a:buFont typeface="+mj-lt"/>
              <a:buAutoNum type="romanUcPeriod"/>
            </a:pPr>
            <a:r>
              <a:rPr lang="en-US" sz="3200" dirty="0">
                <a:solidFill>
                  <a:schemeClr val="bg1"/>
                </a:solidFill>
              </a:rPr>
              <a:t>Be devoted to God (21-22)</a:t>
            </a:r>
          </a:p>
          <a:p>
            <a:pPr marL="571500" lvl="0" indent="-571500">
              <a:buFont typeface="+mj-lt"/>
              <a:buAutoNum type="romanUcPeriod"/>
            </a:pPr>
            <a:r>
              <a:rPr lang="en-US" sz="3200" dirty="0">
                <a:solidFill>
                  <a:schemeClr val="bg1"/>
                </a:solidFill>
              </a:rPr>
              <a:t>Be deserting youthful lusts (22a)</a:t>
            </a:r>
          </a:p>
          <a:p>
            <a:pPr marL="571500" lvl="0" indent="-571500">
              <a:buFont typeface="+mj-lt"/>
              <a:buAutoNum type="romanUcPeriod"/>
            </a:pPr>
            <a:r>
              <a:rPr lang="en-US" sz="3200" dirty="0">
                <a:solidFill>
                  <a:schemeClr val="bg1"/>
                </a:solidFill>
              </a:rPr>
              <a:t>Be developing Godly character (22b)</a:t>
            </a:r>
          </a:p>
          <a:p>
            <a:pPr marL="571500" lvl="0" indent="-571500">
              <a:buFont typeface="+mj-lt"/>
              <a:buAutoNum type="romanUcPeriod"/>
            </a:pPr>
            <a:r>
              <a:rPr lang="en-US" sz="3200" dirty="0">
                <a:solidFill>
                  <a:schemeClr val="bg1"/>
                </a:solidFill>
              </a:rPr>
              <a:t>Be developing Godly relationships (22c)</a:t>
            </a:r>
          </a:p>
          <a:p>
            <a:pPr marL="571500" lvl="0" indent="-571500">
              <a:buFont typeface="+mj-lt"/>
              <a:buAutoNum type="romanUcPeriod"/>
            </a:pPr>
            <a:r>
              <a:rPr lang="en-US" sz="3200" dirty="0">
                <a:solidFill>
                  <a:schemeClr val="bg1"/>
                </a:solidFill>
              </a:rPr>
              <a:t>Be determined to serve the Lord (23-26)</a:t>
            </a:r>
          </a:p>
        </p:txBody>
      </p:sp>
    </p:spTree>
    <p:extLst>
      <p:ext uri="{BB962C8B-B14F-4D97-AF65-F5344CB8AC3E}">
        <p14:creationId xmlns:p14="http://schemas.microsoft.com/office/powerpoint/2010/main" val="1062317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7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9500"/>
                            </p:stCondLst>
                            <p:childTnLst>
                              <p:par>
                                <p:cTn id="9" presetID="10" presetClass="entr" presetSubtype="0" fill="hold" nodeType="afterEffect">
                                  <p:stCondLst>
                                    <p:cond delay="7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12000"/>
                            </p:stCondLst>
                            <p:childTnLst>
                              <p:par>
                                <p:cTn id="13" presetID="10" presetClass="entr" presetSubtype="0" fill="hold" nodeType="afterEffect">
                                  <p:stCondLst>
                                    <p:cond delay="75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750"/>
                                        <p:tgtEl>
                                          <p:spTgt spid="5">
                                            <p:txEl>
                                              <p:pRg st="2" end="2"/>
                                            </p:txEl>
                                          </p:spTgt>
                                        </p:tgtEl>
                                      </p:cBhvr>
                                    </p:animEffect>
                                  </p:childTnLst>
                                </p:cTn>
                              </p:par>
                            </p:childTnLst>
                          </p:cTn>
                        </p:par>
                        <p:par>
                          <p:cTn id="16" fill="hold">
                            <p:stCondLst>
                              <p:cond delay="14500"/>
                            </p:stCondLst>
                            <p:childTnLst>
                              <p:par>
                                <p:cTn id="17" presetID="10" presetClass="entr" presetSubtype="0" fill="hold" nodeType="afterEffect">
                                  <p:stCondLst>
                                    <p:cond delay="75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750"/>
                                        <p:tgtEl>
                                          <p:spTgt spid="5">
                                            <p:txEl>
                                              <p:pRg st="3" end="3"/>
                                            </p:txEl>
                                          </p:spTgt>
                                        </p:tgtEl>
                                      </p:cBhvr>
                                    </p:animEffect>
                                  </p:childTnLst>
                                </p:cTn>
                              </p:par>
                            </p:childTnLst>
                          </p:cTn>
                        </p:par>
                        <p:par>
                          <p:cTn id="20" fill="hold">
                            <p:stCondLst>
                              <p:cond delay="17000"/>
                            </p:stCondLst>
                            <p:childTnLst>
                              <p:par>
                                <p:cTn id="21" presetID="10" presetClass="entr" presetSubtype="0" fill="hold" nodeType="afterEffect">
                                  <p:stCondLst>
                                    <p:cond delay="75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Useful to the Master (Part 3)</a:t>
            </a:r>
          </a:p>
          <a:p>
            <a:pPr algn="ctr"/>
            <a:r>
              <a:rPr lang="en-US" sz="2800" dirty="0">
                <a:solidFill>
                  <a:schemeClr val="bg1"/>
                </a:solidFill>
              </a:rPr>
              <a:t>2 Timothy 2:20-26</a:t>
            </a:r>
          </a:p>
        </p:txBody>
      </p:sp>
    </p:spTree>
    <p:extLst>
      <p:ext uri="{BB962C8B-B14F-4D97-AF65-F5344CB8AC3E}">
        <p14:creationId xmlns:p14="http://schemas.microsoft.com/office/powerpoint/2010/main" val="4052915574"/>
      </p:ext>
    </p:extLst>
  </p:cSld>
  <p:clrMapOvr>
    <a:masterClrMapping/>
  </p:clrMapOvr>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1BD8E5-A18E-435C-B431-90A6B59F4B6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05EEE0F9-7BC9-4998-8617-7CC115AD97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12388</TotalTime>
  <Words>640</Words>
  <Application>Microsoft Office PowerPoint</Application>
  <PresentationFormat>Widescreen</PresentationFormat>
  <Paragraphs>51</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84</cp:revision>
  <dcterms:created xsi:type="dcterms:W3CDTF">2018-11-24T16:00:56Z</dcterms:created>
  <dcterms:modified xsi:type="dcterms:W3CDTF">2019-10-27T19:04:41Z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